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6" r:id="rId3"/>
    <p:sldId id="257" r:id="rId4"/>
    <p:sldId id="281" r:id="rId5"/>
    <p:sldId id="258" r:id="rId6"/>
    <p:sldId id="259" r:id="rId7"/>
    <p:sldId id="260" r:id="rId8"/>
    <p:sldId id="261" r:id="rId9"/>
    <p:sldId id="262" r:id="rId10"/>
    <p:sldId id="279" r:id="rId11"/>
    <p:sldId id="28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D0C7F8-F536-6545-8941-432090F3AC59}" v="202" dt="2018-12-10T17:23:07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8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94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DDF2B1-F0DC-42EC-853F-6D0B829B6B7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3DE3F8-2C9C-4968-BEAD-57252539E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08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2B48-3FC4-422F-A69C-2E534E3A69CC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44EC-6953-4A38-8EF1-59BF7C19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4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74D5-749A-49C2-80BF-B2AB954DA853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44EC-6953-4A38-8EF1-59BF7C19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429DB-F956-421C-8899-802E8EA81BA7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44EC-6953-4A38-8EF1-59BF7C19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21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3" y="5956138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4" y="5951812"/>
            <a:ext cx="518790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38"/>
            <a:ext cx="76233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64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180497"/>
            <a:ext cx="8272211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38"/>
            <a:ext cx="789381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8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3043911"/>
            <a:ext cx="8272211" cy="1497507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63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4066793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2228004"/>
            <a:ext cx="4066794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11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5" y="2250893"/>
            <a:ext cx="3815306" cy="536005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2" y="2250893"/>
            <a:ext cx="3815305" cy="553373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93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330512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221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304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5141973"/>
            <a:ext cx="847365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2296"/>
            <a:ext cx="3682084" cy="689514"/>
          </a:xfrm>
        </p:spPr>
        <p:txBody>
          <a:bodyPr anchor="ctr"/>
          <a:lstStyle>
            <a:lvl1pPr algn="l">
              <a:defRPr sz="15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601200"/>
            <a:ext cx="8469630" cy="4204800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5262297"/>
            <a:ext cx="4402490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825">
                <a:solidFill>
                  <a:schemeClr val="bg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3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04A8-B14C-4CBC-8DE6-4FC9E927B754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44EC-6953-4A38-8EF1-59BF7C19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2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599725"/>
            <a:ext cx="8468144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8"/>
            <a:ext cx="8272213" cy="598671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9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375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1" y="599725"/>
            <a:ext cx="2180113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75727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7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8"/>
            <a:ext cx="99610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951812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4962" y="5956138"/>
            <a:ext cx="87314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4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1AFF-F991-494A-B30F-1688E4073235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44EC-6953-4A38-8EF1-59BF7C19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0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AA78-E8A9-4D95-ADC2-4560167B4E22}" type="datetime1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44EC-6953-4A38-8EF1-59BF7C19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84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A794-0B3B-4E80-A039-40F69747A72E}" type="datetime1">
              <a:rPr lang="en-US" smtClean="0"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44EC-6953-4A38-8EF1-59BF7C19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4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C452-E62C-488F-B1AC-19C46ECFECB0}" type="datetime1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44EC-6953-4A38-8EF1-59BF7C19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5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DCD3-D5FC-4B8D-9B48-D15EC36AE7E4}" type="datetime1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44EC-6953-4A38-8EF1-59BF7C19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52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13E6-A84D-4F2A-A176-4F58AA1134ED}" type="datetime1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44EC-6953-4A38-8EF1-59BF7C19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4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30DC-0604-4AA7-9C81-AE88008C624F}" type="datetime1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44EC-6953-4A38-8EF1-59BF7C19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6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38DA8-2456-48B5-8803-4F2F9FFE5553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44EC-6953-4A38-8EF1-59BF7C196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8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5956138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5951812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5956138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652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42900" rtl="0" eaLnBrk="1" latinLnBrk="0" hangingPunct="1">
        <a:spcBef>
          <a:spcPct val="0"/>
        </a:spcBef>
        <a:buNone/>
        <a:defRPr sz="21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50" kern="1200">
          <a:solidFill>
            <a:schemeClr val="tx2"/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2"/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xpa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mailto:jslaughter@mercurystrategie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ThinkstockPhotos-165799520.ti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2"/>
          <a:stretch/>
        </p:blipFill>
        <p:spPr>
          <a:xfrm>
            <a:off x="-16847" y="2881111"/>
            <a:ext cx="9181070" cy="39768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405" y="513938"/>
            <a:ext cx="7216256" cy="2880029"/>
          </a:xfrm>
        </p:spPr>
        <p:txBody>
          <a:bodyPr>
            <a:normAutofit/>
          </a:bodyPr>
          <a:lstStyle/>
          <a:p>
            <a:pPr algn="l"/>
            <a:r>
              <a:rPr lang="en-US" sz="2700" b="1" u="sng" dirty="0">
                <a:solidFill>
                  <a:schemeClr val="accent1">
                    <a:lumMod val="75000"/>
                  </a:schemeClr>
                </a:solidFill>
              </a:rPr>
              <a:t>FXPA Webinar: </a:t>
            </a:r>
            <a:br>
              <a:rPr lang="en-US" sz="2700" b="1" u="sng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2700" b="1" u="sng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b="1" dirty="0">
                <a:solidFill>
                  <a:schemeClr val="accent1">
                    <a:lumMod val="75000"/>
                  </a:schemeClr>
                </a:solidFill>
              </a:rPr>
              <a:t>“CFTC’s SEF Reform Rule: Key Aspects &amp; Prognosis” </a:t>
            </a:r>
            <a:br>
              <a:rPr lang="en-US" sz="27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</a:rPr>
              <a:t>Presented by Justin Slaughter, Managing Partner, Mercury Strategies, and Counsel to FXPA </a:t>
            </a:r>
            <a:br>
              <a:rPr lang="en-US" sz="7200" dirty="0"/>
            </a:br>
            <a:endParaRPr lang="en-US" sz="2700" dirty="0">
              <a:latin typeface="Arial"/>
              <a:cs typeface="Arial"/>
            </a:endParaRPr>
          </a:p>
        </p:txBody>
      </p:sp>
      <p:pic>
        <p:nvPicPr>
          <p:cNvPr id="6" name="Picture 5" descr="fxpa-logo-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2" y="115451"/>
            <a:ext cx="8947727" cy="9113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5405" y="3086190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December 11, 2018</a:t>
            </a:r>
          </a:p>
        </p:txBody>
      </p:sp>
    </p:spTree>
    <p:extLst>
      <p:ext uri="{BB962C8B-B14F-4D97-AF65-F5344CB8AC3E}">
        <p14:creationId xmlns:p14="http://schemas.microsoft.com/office/powerpoint/2010/main" val="3046431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inkstockPhotos-165799520-US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6" r="2969"/>
          <a:stretch/>
        </p:blipFill>
        <p:spPr>
          <a:xfrm>
            <a:off x="1" y="3629285"/>
            <a:ext cx="9144000" cy="3228715"/>
          </a:xfrm>
          <a:prstGeom prst="rect">
            <a:avLst/>
          </a:prstGeom>
        </p:spPr>
      </p:pic>
      <p:pic>
        <p:nvPicPr>
          <p:cNvPr id="6" name="Picture 5" descr="fxpa-logo-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2" y="115451"/>
            <a:ext cx="8947727" cy="9113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410" y="643865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For More Information: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Please visit: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u="sng" dirty="0">
                <a:hlinkClick r:id="rId4"/>
              </a:rPr>
              <a:t>www.fxpa.org</a:t>
            </a:r>
            <a:r>
              <a:rPr lang="en-US" sz="2400" u="sng" dirty="0"/>
              <a:t> </a:t>
            </a:r>
            <a:r>
              <a:rPr lang="en-US" sz="2400" dirty="0"/>
              <a:t>for additional information about the Foreign Exchange Professionals Association (FXPA)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44EC-6953-4A38-8EF1-59BF7C196D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6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C01E4-E40B-48D2-B60F-1F2D60062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PRESENTER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F100F-FACE-488F-B3CB-1557CDC5B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6957" y="4571999"/>
            <a:ext cx="3583212" cy="1478186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/>
              <a:t>Justin Slaughter</a:t>
            </a:r>
          </a:p>
          <a:p>
            <a:pPr marL="401638" indent="-166688"/>
            <a:r>
              <a:rPr lang="en-US" sz="1500"/>
              <a:t>Managing Partner, Mercury Strategies</a:t>
            </a:r>
          </a:p>
          <a:p>
            <a:pPr marL="401638" indent="-166688"/>
            <a:r>
              <a:rPr lang="en-US" sz="1500"/>
              <a:t>Counsel to FXPA</a:t>
            </a:r>
            <a:endParaRPr lang="en-US" sz="1500" dirty="0"/>
          </a:p>
          <a:p>
            <a:endParaRPr lang="en-US" dirty="0"/>
          </a:p>
        </p:txBody>
      </p:sp>
      <p:pic>
        <p:nvPicPr>
          <p:cNvPr id="5" name="Picture 4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7CF1FFBE-3511-4C46-A33A-A165A8B745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3" t="16589" r="8450" b="21550"/>
          <a:stretch/>
        </p:blipFill>
        <p:spPr>
          <a:xfrm>
            <a:off x="3339724" y="2062715"/>
            <a:ext cx="2517678" cy="245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757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C01E4-E40B-48D2-B60F-1F2D60062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F100F-FACE-488F-B3CB-1557CDC5B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500" dirty="0"/>
              <a:t>History of the CFTC’s SEF Rulemaking</a:t>
            </a:r>
          </a:p>
          <a:p>
            <a:r>
              <a:rPr lang="en-US" sz="1500" dirty="0"/>
              <a:t>Permanent Registration in 2016</a:t>
            </a:r>
          </a:p>
          <a:p>
            <a:r>
              <a:rPr lang="en-US" sz="1500" dirty="0"/>
              <a:t>The Role of Chairman Chris Giancarlo</a:t>
            </a:r>
          </a:p>
          <a:p>
            <a:r>
              <a:rPr lang="en-US" sz="1500" dirty="0"/>
              <a:t>The Proposed Rulemaking Itself:</a:t>
            </a:r>
          </a:p>
          <a:p>
            <a:pPr lvl="1"/>
            <a:r>
              <a:rPr lang="en-US" sz="1500" dirty="0"/>
              <a:t>Rule Text Available at https://www.cftc.gov/sites/default/files/2018-11/federalregister110518b.pdf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5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9BC52-0BD0-4028-B899-7557221D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</a:t>
            </a:r>
            <a:r>
              <a:rPr lang="en-US" dirty="0" err="1"/>
              <a:t>Sef</a:t>
            </a:r>
            <a:r>
              <a:rPr lang="en-US" dirty="0"/>
              <a:t> Trading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24E8A-4AF7-4F66-A3C8-6F1EF2B2C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End of Order Book/RFQ Requirements</a:t>
            </a:r>
          </a:p>
          <a:p>
            <a:r>
              <a:rPr lang="en-US" sz="1500" dirty="0"/>
              <a:t>Made Available to Trade Process Going Away</a:t>
            </a:r>
          </a:p>
          <a:p>
            <a:r>
              <a:rPr lang="en-US" sz="1500" dirty="0"/>
              <a:t>Increased Discretion for Trade Facilitating and Execution</a:t>
            </a:r>
          </a:p>
          <a:p>
            <a:r>
              <a:rPr lang="en-US" sz="1500" dirty="0"/>
              <a:t>More Prohibitions on Pre-Trade Communications off SEF</a:t>
            </a:r>
          </a:p>
          <a:p>
            <a:r>
              <a:rPr lang="en-US" sz="1500" dirty="0"/>
              <a:t>End of Current Impartial Access Requirements and Mandatory All-to-All Orientation</a:t>
            </a:r>
          </a:p>
        </p:txBody>
      </p:sp>
    </p:spTree>
    <p:extLst>
      <p:ext uri="{BB962C8B-B14F-4D97-AF65-F5344CB8AC3E}">
        <p14:creationId xmlns:p14="http://schemas.microsoft.com/office/powerpoint/2010/main" val="2828285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B0558-6908-4437-A6A7-9FD40BCE8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SEF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A3357-8DF1-436A-985F-A022DAEB2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Single Dealer Aggregation Platforms</a:t>
            </a:r>
          </a:p>
          <a:p>
            <a:r>
              <a:rPr lang="en-US" sz="1500" dirty="0"/>
              <a:t>Individual Access Fees May Now Be Negotiated by SEF</a:t>
            </a:r>
          </a:p>
          <a:p>
            <a:r>
              <a:rPr lang="en-US" sz="1500" dirty="0"/>
              <a:t>Reduced Required Automatic Surveillance</a:t>
            </a:r>
          </a:p>
          <a:p>
            <a:r>
              <a:rPr lang="en-US" sz="1500" dirty="0"/>
              <a:t>Disciplinary Requirements Altered</a:t>
            </a:r>
          </a:p>
          <a:p>
            <a:r>
              <a:rPr lang="en-US" sz="1500" dirty="0"/>
              <a:t>Changes to Current Guidance on Preventing Manipulation</a:t>
            </a:r>
          </a:p>
          <a:p>
            <a:r>
              <a:rPr lang="en-US" sz="1500" dirty="0"/>
              <a:t>Straight-Through Processing Reaffirmed</a:t>
            </a:r>
          </a:p>
        </p:txBody>
      </p:sp>
    </p:spTree>
    <p:extLst>
      <p:ext uri="{BB962C8B-B14F-4D97-AF65-F5344CB8AC3E}">
        <p14:creationId xmlns:p14="http://schemas.microsoft.com/office/powerpoint/2010/main" val="3456794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290C2-C5C1-43F5-A34E-736AE843E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Major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531FB-7006-4503-8C72-3569F0822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Increased Registration Requirements for Swap Broking Entities, Especially IDBs</a:t>
            </a:r>
          </a:p>
          <a:p>
            <a:r>
              <a:rPr lang="en-US" sz="1500" dirty="0"/>
              <a:t>New Swap Trading Specialist Registration Class</a:t>
            </a:r>
          </a:p>
          <a:p>
            <a:r>
              <a:rPr lang="en-US" sz="1500" dirty="0"/>
              <a:t>Foreign Swaps Brokers</a:t>
            </a:r>
          </a:p>
          <a:p>
            <a:r>
              <a:rPr lang="en-US" sz="1500" dirty="0"/>
              <a:t>Change to Immediate Trade Confirmation Requirement</a:t>
            </a:r>
          </a:p>
          <a:p>
            <a:r>
              <a:rPr lang="en-US" sz="1500" dirty="0"/>
              <a:t>Additional SEF Registration Process Changes</a:t>
            </a:r>
          </a:p>
        </p:txBody>
      </p:sp>
    </p:spTree>
    <p:extLst>
      <p:ext uri="{BB962C8B-B14F-4D97-AF65-F5344CB8AC3E}">
        <p14:creationId xmlns:p14="http://schemas.microsoft.com/office/powerpoint/2010/main" val="197278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80009-4DA5-4C57-B690-62DA97C4F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this Rulemaking and its Reception thus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7F938-37E3-43C6-82F2-FD73B94F6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Broad Increase in Entities Required to Register</a:t>
            </a:r>
          </a:p>
          <a:p>
            <a:r>
              <a:rPr lang="en-US" sz="1500" dirty="0"/>
              <a:t>Three Main Goals Underlying this Rulemaking</a:t>
            </a:r>
          </a:p>
          <a:p>
            <a:r>
              <a:rPr lang="en-US" sz="1500" dirty="0"/>
              <a:t>Response Thus Far</a:t>
            </a:r>
          </a:p>
          <a:p>
            <a:pPr lvl="1"/>
            <a:r>
              <a:rPr lang="en-US" sz="1500" dirty="0"/>
              <a:t>Industry</a:t>
            </a:r>
          </a:p>
          <a:p>
            <a:pPr lvl="1"/>
            <a:r>
              <a:rPr lang="en-US" sz="1500" dirty="0"/>
              <a:t>Other Commissioners</a:t>
            </a:r>
          </a:p>
          <a:p>
            <a:pPr lvl="1"/>
            <a:r>
              <a:rPr lang="en-US" sz="1500" dirty="0"/>
              <a:t>Lawmakers</a:t>
            </a:r>
          </a:p>
        </p:txBody>
      </p:sp>
    </p:spTree>
    <p:extLst>
      <p:ext uri="{BB962C8B-B14F-4D97-AF65-F5344CB8AC3E}">
        <p14:creationId xmlns:p14="http://schemas.microsoft.com/office/powerpoint/2010/main" val="3070723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5C955-F015-471D-B5AF-3DF096065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Prognosis for this Rulemaking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96819-EEA6-4296-89B4-E96BFB4CC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Comment Period Ends February 13</a:t>
            </a:r>
          </a:p>
          <a:p>
            <a:r>
              <a:rPr lang="en-US" sz="1500" dirty="0"/>
              <a:t>Internal CFTC Process Following Comment Period</a:t>
            </a:r>
          </a:p>
          <a:p>
            <a:r>
              <a:rPr lang="en-US" sz="1500" dirty="0"/>
              <a:t>Cost-Benefit Issues</a:t>
            </a:r>
          </a:p>
          <a:p>
            <a:r>
              <a:rPr lang="en-US" sz="1500" dirty="0"/>
              <a:t>Chairman Giancarlo’s Announced Plans</a:t>
            </a:r>
          </a:p>
          <a:p>
            <a:r>
              <a:rPr lang="en-US" sz="1500" dirty="0"/>
              <a:t>Potential Finalization in Fall 2019</a:t>
            </a:r>
          </a:p>
          <a:p>
            <a:r>
              <a:rPr lang="en-US" sz="1500" dirty="0"/>
              <a:t>Compliance Delays</a:t>
            </a:r>
          </a:p>
          <a:p>
            <a:r>
              <a:rPr lang="en-US" sz="1500" dirty="0"/>
              <a:t>X Factors</a:t>
            </a:r>
          </a:p>
        </p:txBody>
      </p:sp>
    </p:spTree>
    <p:extLst>
      <p:ext uri="{BB962C8B-B14F-4D97-AF65-F5344CB8AC3E}">
        <p14:creationId xmlns:p14="http://schemas.microsoft.com/office/powerpoint/2010/main" val="1957259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inkstockPhotos-165799520-US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6" r="2969"/>
          <a:stretch/>
        </p:blipFill>
        <p:spPr>
          <a:xfrm>
            <a:off x="1" y="3629285"/>
            <a:ext cx="9144000" cy="3228715"/>
          </a:xfrm>
          <a:prstGeom prst="rect">
            <a:avLst/>
          </a:prstGeom>
        </p:spPr>
      </p:pic>
      <p:pic>
        <p:nvPicPr>
          <p:cNvPr id="6" name="Picture 5" descr="fxpa-logo-head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2" y="115451"/>
            <a:ext cx="8947727" cy="9113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158" y="708018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Q&amp;A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44EC-6953-4A38-8EF1-59BF7C196DEF}" type="slidenum">
              <a:rPr lang="en-US" smtClean="0"/>
              <a:t>9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A0289E9-52ED-4CDF-8283-3A91714CA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6957" y="4571999"/>
            <a:ext cx="3583212" cy="117134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/>
              <a:t>Justin Slaughter</a:t>
            </a:r>
          </a:p>
          <a:p>
            <a:pPr marL="401638" indent="-166688"/>
            <a:r>
              <a:rPr lang="en-US" sz="1500">
                <a:hlinkClick r:id="rId4"/>
              </a:rPr>
              <a:t>jslaughter@mercurystrategies.com</a:t>
            </a:r>
            <a:r>
              <a:rPr lang="en-US" sz="1500"/>
              <a:t> </a:t>
            </a:r>
          </a:p>
          <a:p>
            <a:pPr marL="401638" indent="-166688"/>
            <a:r>
              <a:rPr lang="en-US" sz="1500"/>
              <a:t>+1 404-558-2002</a:t>
            </a:r>
            <a:endParaRPr lang="en-US" sz="1500" dirty="0"/>
          </a:p>
          <a:p>
            <a:endParaRPr lang="en-US" dirty="0"/>
          </a:p>
        </p:txBody>
      </p:sp>
      <p:pic>
        <p:nvPicPr>
          <p:cNvPr id="9" name="Picture 8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16696375-3DFB-43BC-9AA4-379208C8573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3" t="16589" r="8450" b="21550"/>
          <a:stretch/>
        </p:blipFill>
        <p:spPr>
          <a:xfrm>
            <a:off x="3339724" y="2062715"/>
            <a:ext cx="2517678" cy="245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267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17973</TotalTime>
  <Words>270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Gill Sans MT</vt:lpstr>
      <vt:lpstr>Wingdings 2</vt:lpstr>
      <vt:lpstr>Office Theme</vt:lpstr>
      <vt:lpstr>Dividend</vt:lpstr>
      <vt:lpstr>FXPA Webinar:   “CFTC’s SEF Reform Rule: Key Aspects &amp; Prognosis”  Presented by Justin Slaughter, Managing Partner, Mercury Strategies, and Counsel to FXPA  </vt:lpstr>
      <vt:lpstr>PRESENTER</vt:lpstr>
      <vt:lpstr>Background</vt:lpstr>
      <vt:lpstr>Changes to Sef Trading</vt:lpstr>
      <vt:lpstr>Changes to SEF management</vt:lpstr>
      <vt:lpstr>Other Major changes</vt:lpstr>
      <vt:lpstr>Impact of this Rulemaking and its Reception thus far</vt:lpstr>
      <vt:lpstr>Prognosis for this Rulemaking</vt:lpstr>
      <vt:lpstr>Q&amp;A</vt:lpstr>
      <vt:lpstr>For More Information:</vt:lpstr>
    </vt:vector>
  </TitlesOfParts>
  <Company>Bats Global Markets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FX Global Code</dc:title>
  <dc:creator>Lisa Shemie</dc:creator>
  <cp:lastModifiedBy>Ken Molay</cp:lastModifiedBy>
  <cp:revision>197</cp:revision>
  <cp:lastPrinted>2017-05-01T12:37:59Z</cp:lastPrinted>
  <dcterms:created xsi:type="dcterms:W3CDTF">2017-04-27T17:47:21Z</dcterms:created>
  <dcterms:modified xsi:type="dcterms:W3CDTF">2018-12-10T18:28:22Z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229478</vt:lpwstr>
  </property>
  <property fmtid="{D5CDD505-2E9C-101B-9397-08002B2CF9AE}" pid="3" name="NXPowerLiteSettings">
    <vt:lpwstr>C700052003A000</vt:lpwstr>
  </property>
  <property fmtid="{D5CDD505-2E9C-101B-9397-08002B2CF9AE}" pid="4" name="NXPowerLiteVersion">
    <vt:lpwstr>D8.0.2</vt:lpwstr>
  </property>
</Properties>
</file>